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  <p:sldId id="1260" r:id="rId25"/>
    <p:sldId id="1261" r:id="rId26"/>
    <p:sldId id="1262" r:id="rId27"/>
    <p:sldId id="1263" r:id="rId28"/>
    <p:sldId id="1264" r:id="rId29"/>
    <p:sldId id="1265" r:id="rId30"/>
    <p:sldId id="1266" r:id="rId31"/>
    <p:sldId id="1268" r:id="rId32"/>
    <p:sldId id="1267" r:id="rId33"/>
    <p:sldId id="1269" r:id="rId34"/>
    <p:sldId id="1270" r:id="rId35"/>
    <p:sldId id="1271" r:id="rId36"/>
    <p:sldId id="1272" r:id="rId37"/>
    <p:sldId id="1273" r:id="rId38"/>
    <p:sldId id="1274" r:id="rId39"/>
    <p:sldId id="1275" r:id="rId40"/>
    <p:sldId id="1276" r:id="rId41"/>
    <p:sldId id="1277" r:id="rId42"/>
    <p:sldId id="1278" r:id="rId43"/>
    <p:sldId id="1279" r:id="rId44"/>
    <p:sldId id="1280" r:id="rId4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The world online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Extended reading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Project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295"/>
            <a:ext cx="11512136" cy="120756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0933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感激；欣赏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appreciation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他的感激之情让她感到开心。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我们对大自然的美有着深深的欣赏。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举办了一个聚会以感谢他们的辛勤工作。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2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7299" y="81860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619185"/>
            <a:ext cx="11494901" cy="130575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glued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全神贯注看着某物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离某物很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近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glued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screen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无论何时我走在大街上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我的眼睛都盯着这个小小的屏幕。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eyes were glued to the stage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我们全神贯注地注视着舞台。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eyes were glued to the keyhole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他的眼睛紧贴在钥匙孔上。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92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4782" y="796613"/>
            <a:ext cx="1800199" cy="34605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31715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飞驰而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过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stepped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我低着头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眼睛盯着智能手机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走到马路上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突然一辆车飞驰过来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差点把我撞倒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sports car shot past 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赛车从我们前面飞驰而过。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234200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发射；开枪；疾驰；拍照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发射；嫩枝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过去式：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射击手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这只是玩具枪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不能发射子弹。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这个景是实地拍摄的。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enemies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敌人向我们发起射击。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seeds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我们播种两周后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绿色的小嫩芽就开始冒出来了。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2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17" y="757505"/>
            <a:ext cx="1957374" cy="34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18988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735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 across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飞快地越过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shoot at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射击某物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meteor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流星飞快地掠过天空。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looking for an opportunity to shoot at goal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他在寻找机会射门。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2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4782" y="766707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40207"/>
            <a:ext cx="11494901" cy="792650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撞倒某人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使某人双脚离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差点把我撞倒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knocked off his feet when he heard the news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听到那条消息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他顿时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052736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117873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6859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 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打，捶，敲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knock 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Opportunity knocks at the door only once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机不可失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时不再来。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boxer knocked his opponent down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那位拳击运动员把对手击倒了。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soldier knocked down the spy with the buttock of his rifle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那位战士用枪托打倒了间谍。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2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2889" y="772367"/>
            <a:ext cx="1947901" cy="34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96280"/>
            <a:ext cx="11460681" cy="181669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6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全神贯注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沉浸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我终于拿起了我一直想读的经典小说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很快就沉浸在优美的语言中。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was lost in thought and did not hear us come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这个老人凝神沉思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没有听见我们进来。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paused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apparently lost in thought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他停顿下来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显然陷入了沉思。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08809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88241"/>
            <a:ext cx="11512136" cy="172068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迷路的；丢失的；错过的；失败的；不知所措的；摧毁的；被杀死的；忘我的；不能理解的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也是动词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的过去式和过去分词形式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hunting for his lost book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他正在寻找一本丢失的书。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nothing we can do about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lost cause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我们已经无能为力了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它是注定要失败的。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 was the same any more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lost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一切都变了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我感到手足无措。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3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636" y="824786"/>
            <a:ext cx="1944217" cy="34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81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94525"/>
            <a:ext cx="11494901" cy="124238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削减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我可以减少每天花在智能手机上的时间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shall have to cut back on our spending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我们将不得不减少我们的开销。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0705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59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776602"/>
            <a:ext cx="11499185" cy="74931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2401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入迷的人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瘾君子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smartphone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我是个智能手机迷。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TV addicts and watch as much as they can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他们是电视迷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看起电视来没完没了。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2484" y="1489131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pic>
        <p:nvPicPr>
          <p:cNvPr id="8" name="单词冲关.eps" descr="id:21474891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8013" y="790455"/>
            <a:ext cx="1893495" cy="37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53569"/>
            <a:ext cx="11512136" cy="175535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插嘴，插队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through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抄近路走过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 cut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近路，捷径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always cuts in when other people are talking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他老是在别人说话时插嘴。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 a car cut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一辆汽车突然插了进来。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by cutting through the lane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我是穿过小巷抄近路来的。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3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0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205261"/>
            <a:ext cx="11516420" cy="3536112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14669"/>
                <a:ext cx="11485848" cy="3682483"/>
              </a:xfrm>
            </p:spPr>
            <p:txBody>
              <a:bodyPr/>
              <a:lstStyle/>
              <a:p>
                <a:pPr algn="l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Sometimes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 had the uncomfortable feeling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𝐭𝐡𝐚𝐭𝐭𝐡𝐢𝐬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𝐥𝐢𝐭𝐭𝐥𝐞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𝐦𝐚𝐜𝐡𝐢𝐧𝐞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𝐡𝐚𝐝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𝐭𝐚𝐤𝐞𝐧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𝐮𝐩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𝐦𝐮𝐜𝐡</m:t>
                            </m:r>
                            <m:r>
                              <m:rPr>
                                <m:nor/>
                              </m:rPr>
                              <a:rPr lang="en-US" altLang="zh-CN" b="1" i="0" smtClean="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of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my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time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同位语从句</m:t>
                        </m:r>
                        <m:r>
                          <a:rPr lang="en-US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</a:t>
                </a:r>
                <a:r>
                  <a:rPr lang="en-US" altLang="zh-CN" b="1" u="sng" dirty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 I could have done </a:t>
                </a:r>
                <a:r>
                  <a:rPr lang="en-US" altLang="zh-CN" b="1" u="sng" dirty="0" err="1" smtClean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somethingmore</a:t>
                </a:r>
                <a:r>
                  <a:rPr lang="en-US" altLang="zh-CN" b="1" u="sng" dirty="0" smtClean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meaningful than just looking at a tiny screen all day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algn="l"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有时候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我有种不安的感觉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这台小机器占用了我太多的时间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我本可以做一些更有意义的事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而不是整天只盯着一个小屏幕看。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14669"/>
                <a:ext cx="11485848" cy="3682483"/>
              </a:xfrm>
              <a:blipFill>
                <a:blip r:embed="rId2"/>
                <a:stretch>
                  <a:fillRect l="-796" r="-1327" b="-4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3790950" y="3266334"/>
                <a:ext cx="207140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同位语从句</m:t>
                      </m:r>
                      <m:r>
                        <a:rPr lang="en-US" altLang="zh-CN" sz="2400" i="1">
                          <a:solidFill>
                            <a:srgbClr val="F0810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𝟐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950" y="3266334"/>
                <a:ext cx="2071401" cy="461665"/>
              </a:xfrm>
              <a:prstGeom prst="rect">
                <a:avLst/>
              </a:prstGeom>
              <a:blipFill>
                <a:blip r:embed="rId3"/>
                <a:stretch>
                  <a:fillRect b="-144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XB4.eps" descr="id:21474893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3729" y="775722"/>
            <a:ext cx="1922212" cy="37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有两个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引导的同位语从句。句中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have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是一个虚拟语气结构，表示过去本可以做而实际未做。如：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worst of it is that I could have prevented the accident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最糟糕的是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我本来可以防止这次事故发生的。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3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17773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8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124744"/>
            <a:ext cx="11516420" cy="267771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291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𝐇𝐞𝐚𝐝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𝐝𝐨𝐰𝐧</m:t>
                            </m:r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𝐞𝐲𝐞𝐬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𝐦𝐲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𝐬𝐦𝐚𝐫𝐭𝐩𝐡𝐨𝐧𝐞</m:t>
                            </m:r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，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独立主格结构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 stepped into the road and a car shot past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nearly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knocking me off my </a:t>
                </a: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feet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我低着头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眼睛盯着智能手机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走到马路上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突然一辆车飞驰过来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差点把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撞倒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29126"/>
              </a:xfrm>
              <a:blipFill>
                <a:blip r:embed="rId2"/>
                <a:stretch>
                  <a:fillRect l="-796" r="-849" b="-1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494806" y="2310683"/>
                <a:ext cx="2505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现在分词作状语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806" y="2310683"/>
                <a:ext cx="2505814" cy="461665"/>
              </a:xfrm>
              <a:prstGeom prst="rect">
                <a:avLst/>
              </a:prstGeom>
              <a:blipFill>
                <a:blip r:embed="rId3"/>
                <a:stretch>
                  <a:fillRect b="-157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10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主格结构的基本构成形式为：名词（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）＋现在分词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介词短语等。如：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came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book under his arm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老师进来了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腋下夹着一本书。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lay there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hands trembling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那人躺在那里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双手颤抖。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job not finished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couldn’t see the film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工作没有完成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我们不能看电影了。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the first two books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third one to come out next month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这是前两本书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第三本下个月出版。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3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944516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7049"/>
            <a:ext cx="11485848" cy="476669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68A8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表示被修饰词的某种性能或用途，相当于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引导的介词短语。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is allowed to speak aloud in the reading 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阅览室里不准大声说话。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和被修饰词之间有逻辑上的主动关系，表示所修饰词进行的动作，相当于一个定语从句。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playing football on the playground is my younger brother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that/who is playing football on the playground is my younger brother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在操场上踢足球的那个男孩是我弟弟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破.eps" descr="id:21474893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692696"/>
            <a:ext cx="4161169" cy="4351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583" y="1488065"/>
            <a:ext cx="4049439" cy="453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1467"/>
            <a:ext cx="11485848" cy="5733877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endParaRPr lang="en-US" altLang="zh-CN" sz="9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endParaRPr lang="en-US" altLang="zh-CN" sz="9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一）具体用法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作时间状语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常放在句首，相当于一个时间状语从句。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the noise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turned round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 heard the noise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turned round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听到响声，我转过身去。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作原因状语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相当于一个原因状语从句，也可以放在句首。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poor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afford a TV set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poor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afford a TV set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由于贫穷，他买不起电视机。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7263"/>
            <a:ext cx="3963144" cy="46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作条件状语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相当于一个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 hard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certainly succeed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work hard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certainly succeed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只要努力学习，你肯定会成功的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作结果状语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通常放在句末，中间用逗号隔开，表示一种顺其自然、意料之中的结果。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fire lasted a whole night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causing great damage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大火持续了一整夜，造成了巨大损失。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形式作结果状语，是随着谓语动词的发生而产生的自然结果，其逻辑主语往往是前面整个句子所描述的情况，前面有时候可以加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。而不定式作结果状语时常表示出乎意料的结果，常用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do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结构，其被动形式为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be done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caught in the rain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thus making himself catch a cold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被雨淋后他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hurried to school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find it was Sunday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我匆忙赶到学校，结果发现是星期天。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81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作让步状语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although/though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引导的让步状语从句。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been told many times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still repeated the same mistake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Although/Though he had been told many times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still repeated the same mistake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虽然被告诫过多次了，但是他仍旧重犯同样的错误。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作方式和伴随状语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表示的动作和主句的动作同时发生，此时它可转换成由连词连接的并列谓语。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sat by the window of the classroom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a book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sat by the window of the classroom and was reading a book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玛丽坐在教室的窗边读书。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9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342212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886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addict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使沉溺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 oneself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沉溺于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，醉心于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addicted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上了瘾的；入了迷的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addicted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上瘾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addictive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使人上瘾的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上瘾；入迷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1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1941" y="773757"/>
            <a:ext cx="2030108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（二）注意事项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为例，其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形式有一般式（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）和完成式（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）当表示的动作与谓语动词的动作同时发生时，用动词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的一般式。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the street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met an old friend of mine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我走在街上的时候，遇到了一位老朋友。（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和谓语动词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同时发生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）当表示的动作先发生，而谓语动词的动作后发生时，用动词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finished the letter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post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他写完信后就把它寄了出去。（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是先发生的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是后发生的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61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的主动式还是被动式，主要取决于它和句子主语之间的关系。表示主动关系就用主动式，表示被动关系就用被动式。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been shown around the factory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very happy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被领着参观了工厂后，他们很高兴。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finished his homework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bed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写完作业后，他就上床睡觉了。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形式的否定式：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having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knowing this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他不知道这件事，所以没来。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having made full preparations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put off the sports 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因为没有做好充分的准备，我们把运动会延期了。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4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独立主格结构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形式作状语，有时它也可以有自己独立的主语，这种结构称为独立主格结构，通常用来表示伴随的动作或情况，也可以表示时间、原因或条件。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trees are extremely tall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measuring over 90 metres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那些树非常高，其中一些高达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多米。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有些动词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形式在句中没有逻辑主语，它们往往作为句子的评注性状语来修饰整个句子，表明说话者的态度、观点等。例如：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 speaking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一般来说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judging by/from...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sz="2300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 everything into consideration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从全盘考虑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Judging from his behaviour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must be mad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从他的行为来判断，他一定是疯了。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 speaking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are more interested in literature than boys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一般来说，女孩比男孩对文学更感兴趣。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38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3981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形式及其短语可以用在表示感观的动词（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）以及其他动词（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）的宾语后面，作宾语补足语。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a small girl standing in front of a goldfish pond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我看到一个小女孩站在金鱼池前。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在一些感官、使役动词后既可以接省略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的不定式作宾语补足语，也可以接动词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形式作宾语补足语，其区别是：动词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形式作宾语补足语表示动作正在进行，不是指全过程；不定式作宾语补足语表示动作的完成，指全过程。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the thief getting on the train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我看见那个贼正在上火车。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the thief get on the train and disappear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我看见那个贼上了火车，然后消失了。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493" y="707644"/>
            <a:ext cx="4932784" cy="46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复合结构中，作宾语补足语。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couldn’t do my homework with the noise going 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由于噪音不断，我没法做家庭作业。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so many people looking at 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felt nervous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这么多人看着她，她感到紧张。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09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4931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版《普通高中英语课程标准》首次提出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并为英语学科确定四项学科核心素养：语言能力、文化意识、思维品质、学习能力。随后的高考重点突出了对核心素养的考查。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以下文段围绕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这一学科核心素养，聚焦元宇宙热度这一社会现象，引导学生培养批判性思维，学会从多元视角客观、辩证审视新兴技术潮流，理性评判其价值与影响，提升对复杂社会科技现象的分析及价值判断能力。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解读.eps" descr="id:21474893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67549" y="1304294"/>
            <a:ext cx="6072458" cy="290637"/>
          </a:xfrm>
          <a:prstGeom prst="rect">
            <a:avLst/>
          </a:prstGeom>
        </p:spPr>
      </p:pic>
      <p:pic>
        <p:nvPicPr>
          <p:cNvPr id="4" name="核心素养通.eps" descr="id:21474893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692696"/>
            <a:ext cx="4127282" cy="43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社会生活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Surge of Interest in the Metaverse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recent times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metaverse has emerged as one of the most talked-about concepts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sparking widespread discussions and capturing the attention of tech enthusiasts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general public alike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was once the realm of science fiction has rapidly become a real-world pursuit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companies and investors pouring resources into its development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6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metaverse represents a virtual shared space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merging the physical and digital worlds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Tech giants such as Meta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Microsoft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NVIDIA are at the forefront of this trend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Meta has invested heavily in virtual reality headsets and platforms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aiming to create immersive virtual environments for socializing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entertainment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Microsoft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other hand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focuses on integrating metaverse elements into business applications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enabling remote teams to collaborate in virtual meeting rooms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NVIDIA is developing powerful graphics processing technologies that support the rendering of complex metaverse landscapes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57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19194"/>
          </a:xfrm>
        </p:spPr>
        <p:txBody>
          <a:bodyPr/>
          <a:lstStyle/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allure of the metaverse lies in its limitless possibilities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entertainment industry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offers new forms of immersive gaming experiences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players can fully engage with virtual characters and worlds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education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attend virtual classes and field trips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breaking down geographical barriers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business sector sees potential in virtual showrooms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 launches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customer service experiences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surge is not without its challenges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concerns about data privacy and security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metaverse collects vast amounts of personal information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Additionally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digital divide could widen if access to metaverse technologies is limited to certain groups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Ethical issues also arise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as the regulation of virtual behaviour and the prevention of harmful content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8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metaverse continues to evolve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crucial to approach its development with a balanced mindset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it holds the promise of transforming various aspects of our lives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 consideration must be given to address the associated risks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through responsible innovation can we ensure that the metaverse becomes a beneficial and inclusive part of our digital future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他嗜酒成瘾。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这个男孩沉迷于电脑游戏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考试又没及格。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我发现电脑游戏令人上瘾。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society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毒瘾是社会中的一个严重问题。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1224635"/>
            <a:ext cx="11525474" cy="1815955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884"/>
            <a:ext cx="11485848" cy="196207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once the realm of science 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fiction</a:t>
            </a:r>
            <a:r>
              <a:rPr lang="en-US" altLang="zh-CN" b="1" dirty="0" smtClean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rapidly become</a:t>
            </a:r>
            <a:r>
              <a:rPr lang="en-US" altLang="zh-CN" b="1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</a:pPr>
            <a:endParaRPr lang="en-US" altLang="zh-CN" sz="9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real-world 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pursuit</a:t>
            </a:r>
            <a:r>
              <a:rPr lang="en-US" altLang="zh-CN" b="1" dirty="0" smtClean="0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companies and investors pouring resources into </a:t>
            </a:r>
            <a:r>
              <a:rPr lang="en-US" altLang="zh-CN" b="1" u="sng" dirty="0" err="1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itsdevelopment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503859" y="1557516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主语从句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859" y="1557516"/>
                <a:ext cx="1577676" cy="461665"/>
              </a:xfrm>
              <a:prstGeom prst="rect">
                <a:avLst/>
              </a:prstGeom>
              <a:blipFill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7895406" y="1593509"/>
                <a:ext cx="9589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谓语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5406" y="1593509"/>
                <a:ext cx="958917" cy="461665"/>
              </a:xfrm>
              <a:prstGeom prst="rect">
                <a:avLst/>
              </a:prstGeom>
              <a:blipFill>
                <a:blip r:embed="rId3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486694" y="2263162"/>
                <a:ext cx="9589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表语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6694" y="2263162"/>
                <a:ext cx="958917" cy="461665"/>
              </a:xfrm>
              <a:prstGeom prst="rect">
                <a:avLst/>
              </a:prstGeom>
              <a:blipFill>
                <a:blip r:embed="rId4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7031310" y="2348510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uFill>
                            <a:solidFill>
                              <a:srgbClr val="00FFFF"/>
                            </a:solidFill>
                          </a:u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伴随状语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310" y="2348510"/>
                <a:ext cx="1577676" cy="461665"/>
              </a:xfrm>
              <a:prstGeom prst="rect">
                <a:avLst/>
              </a:prstGeom>
              <a:blipFill>
                <a:blip r:embed="rId5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句型解读.eps" descr="id:214748940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0854" y="796753"/>
            <a:ext cx="1578849" cy="310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39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once the realm of science fiction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引导主语从句并在从句中作主语；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companies and investors pouring resources into its development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＋名词＋现在分词短语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结构作伴随状语说明主句动作发生的伴随情况 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分析.eps" descr="id:21474894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62622"/>
            <a:ext cx="588921" cy="279842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748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曾经属于科幻小说的领域，已迅速成为现实世界的探索方向，企业和投资者纷纷投入资源开展元宇宙的开发。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译文.eps" descr="id:21474894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756" y="3075938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2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881562"/>
            <a:ext cx="11525474" cy="102872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metaverse continues to evolve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crucial to approach its development with a balanced mindset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这是一个复合句。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 metaverse continues to evolve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引导时间状语从句，主句为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crucial to approach its development with a balanced mindset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作形式主语，真正主语是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approach its development with a balanced mindset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.eps" descr="id:21474894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558" y="2097538"/>
            <a:ext cx="621239" cy="295199"/>
          </a:xfrm>
          <a:prstGeom prst="rect">
            <a:avLst/>
          </a:prstGeom>
        </p:spPr>
      </p:pic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14908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随着元宇宙持续发展，以平衡的心态推进其发展至关重要。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译文.eps" descr="id:21474894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960" y="4350430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75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99872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代表；象征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barrier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障碍；壁垒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security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应对；处理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sb11.eps" descr="id:21474894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08355"/>
            <a:ext cx="1635104" cy="38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81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space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merge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融合；合并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vast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大量的；广阔的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推进；处理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9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03413"/>
            <a:ext cx="1558293" cy="38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2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9924" y="1412776"/>
            <a:ext cx="11511062" cy="124894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停止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戒掉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离开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沾染上这个习惯容易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但是戒掉这个习惯很难。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she quitted the room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returned to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她刚离开房间他就回来了。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quit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 school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退学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quit smoking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 of 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start taking exercise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你必须戒烟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最重要的是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你该开始运动了。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students quit school due to poverty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一些学生因贫困而辍学。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2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6386" y="944516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76594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quit/quitted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quit/quitted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quitting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quit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realized he didn’t have talent for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当他意识到自己缺乏天赋后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他放弃了。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2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260" y="773757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22469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506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欣赏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赏识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感谢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我开始用自己的眼睛去欣赏生活中的美好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appreciate his complete absorption in his 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我很欣赏他对工作的专注。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few people really appreciate his works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很少有人真正欣赏他的作品。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talents are not fully appreciated in that company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他的才干在那家公司未受到充分赏识。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deeply appreciate your concern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我非常感激你的关心。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appreciate her friends rightly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她能正确评价她的朋友。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appreciate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 sb doing...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感激某人做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appreciate it if...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我将不胜感激。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她很感激有支持她的朋友。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我们感激你帮助我们做这个项目。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如果你能帮我一把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不胜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2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71675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3593</Words>
  <Application>Microsoft Office PowerPoint</Application>
  <PresentationFormat>自定义</PresentationFormat>
  <Paragraphs>222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5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591</cp:revision>
  <dcterms:created xsi:type="dcterms:W3CDTF">2020-11-06T05:24:00Z</dcterms:created>
  <dcterms:modified xsi:type="dcterms:W3CDTF">2025-11-07T13:20:02Z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